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5"/>
  </p:notesMasterIdLst>
  <p:handoutMasterIdLst>
    <p:handoutMasterId r:id="rId16"/>
  </p:handoutMasterIdLst>
  <p:sldIdLst>
    <p:sldId id="266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 Muirhead" userId="ad38dd1592c87695" providerId="LiveId" clId="{951D3F4B-0022-46E9-B15E-AC0FBAAC781E}"/>
    <pc:docChg chg="delSld">
      <pc:chgData name="Art Muirhead" userId="ad38dd1592c87695" providerId="LiveId" clId="{951D3F4B-0022-46E9-B15E-AC0FBAAC781E}" dt="2025-03-07T00:24:26.558" v="0" actId="47"/>
      <pc:docMkLst>
        <pc:docMk/>
      </pc:docMkLst>
      <pc:sldChg chg="del">
        <pc:chgData name="Art Muirhead" userId="ad38dd1592c87695" providerId="LiveId" clId="{951D3F4B-0022-46E9-B15E-AC0FBAAC781E}" dt="2025-03-07T00:24:26.558" v="0" actId="47"/>
        <pc:sldMkLst>
          <pc:docMk/>
          <pc:sldMk cId="914065938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5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A592C4-1EAA-8B36-0EF8-6B5D2470AC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517DB8-BE40-F495-7B20-5558280095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4479A-05D6-473A-8BFF-3606EA08E385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00CF2F-9A87-9FB3-FA98-97293010480B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r>
              <a:rPr lang="en-US" sz="800">
                <a:solidFill>
                  <a:srgbClr val="000000"/>
                </a:solidFill>
                <a:latin typeface="Arial" panose="020B0604020202020204" pitchFamily="34" charset="0"/>
              </a:rPr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DB11E-93CA-A39B-D3B3-AC5BF2B075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A0E56-0B91-4CAE-ACE4-0015A8EFA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031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4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98D3F-DEF0-4F7F-9A78-1EB64567D997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8685213"/>
            <a:ext cx="68580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lang="en-US" sz="8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89A97-2445-4D24-9335-303C6E2C0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9709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88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937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28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66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0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34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8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56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02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25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489A97-2445-4D24-9335-303C6E2C08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0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CB29-8E50-C432-769B-45D36F92A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5D7BE2-B1C2-8091-4F31-A0D376179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E7F47-DC0B-38C2-7E7A-461138C6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3B04E-BD78-DD60-46F3-3A47E8EC92F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8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75B99-41C8-CD2B-91E8-CA7F4319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97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BA24E-280D-F4CE-CBA2-98B6EC6D3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C0298-1456-2360-EAF0-31394DCCA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9DAEC-868B-1C8E-B56E-C131C51A5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642B4-D96E-0141-EA0B-812D6527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98243-64DD-F436-A23B-6BC8DAB8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1C12C4-A1D4-3D0A-B297-D4F8B6F68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6F1F4-61E2-B02C-22A3-F462D3042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9B2E6-073D-F75F-8B89-513874B6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12ABE-FB0A-DF9D-6D65-5DD9F5D5A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FE5BA-C14C-77E0-B259-F7CDFD935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C2C9-8F05-1A31-4970-D2CC6E9C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2379B-521C-143B-F532-5B9CC2EEC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6EF-17A5-8ADD-E582-D468B0FC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19CDE-5D6E-E0F0-865E-60727E56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CF64D-1559-E714-EFF7-16F00473A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0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47344-8742-4593-6646-9E12CDF46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A48A4-2D6A-A664-5B49-9B99E266F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B376B-FBDC-B5C5-96CD-1D6BF4924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9BE29-DB38-1AA7-4FC9-26FE3D17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AB158-8A31-14C3-AE89-FE266B06F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1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C24D6-A5D7-6631-23AD-C0575FA1A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4579A-CAA3-681C-A65A-B5724DAD5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77630-04F2-AA85-14D5-F4C71C992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7294-08C4-D0D9-2362-33D9CFC6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722F3-5F17-F4F9-C6AB-76CFF71E2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177B94-244E-5DD8-2E68-F7BD6F90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6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C9047-1F7F-8AFC-400F-CEE074C80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96E9A-C5E6-B969-450F-C071154F7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DE0E7-C0D1-AE2E-F08C-3BC48B1461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82EF4E-7776-A22C-DADE-B9D125CEA3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A6392D-DCE3-3B8B-BF17-B859FA6002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0AAE10-2FDD-91DB-2536-1CBB0A4F8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03B325-5EC1-2951-FF9B-481EC04D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10E90-7A21-6C78-76B6-DD33FDC5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3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62CE-795B-C828-98B4-E36AB5CD0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206E1-6861-775F-7F05-3ACCFE25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0B2EB1-FF15-E1F4-15D8-FB1F23D23855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US" sz="8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2D4315-84C4-4530-65BB-BFD25FE6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3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F4DF6-E915-7C6B-F69C-33C5894CE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056F9-4200-1BE8-10AF-EC06A407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DBC424-F802-11CE-E86D-F8368140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571D-B027-B882-0536-0ACD64801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C51D-64F5-AF21-82A5-AF64A5ECA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271A70-76E3-A283-6233-06D77BB8B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ED2B3B-83F8-7445-C254-2DF10CF5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B8B1E-A8F9-F980-699F-64D3C1B7D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BB275-153A-1190-967D-E6BC1F041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1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8386-234C-BA71-4BD8-95630C57D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ADB04-0BD2-EBD9-0ABB-2E5028B34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8A8A0-F8E3-D6F6-9513-8B9778761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89182-CFD3-3C22-2560-72F8D617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FAE9-41C8-F3B2-A591-7702DBF1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C81E7-03C4-BCF8-3C7D-64A1ABD8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3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DC3E6D-FAD2-0485-26FA-CDBB47A6B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BA20E-0553-964A-3C33-CE388729DD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37C84-597D-7DAE-B4BB-BAEC07F512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0D56E5-610E-424E-A70B-85A5C06D087C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01156-C4C9-6514-221A-1C65ABABD37B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0" y="6356350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b="0" i="0" u="none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Raytheon Company - Approved for Public Disclosure
This document does not contain technology or technical data controlled under either the U.S. International Traffic in Arms Regulations or the U.S. Export Administration Regulations.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9A13B-B5A9-4936-0DCC-F12AA09DC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5DE953-6B51-45CA-B29C-0A9E32B1E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DB759-E6D2-0958-CDF0-E1D14CAB95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BRUU Congregational Survey: A Minister Profile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00B86-0688-1303-3224-AE13921A8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Dianne Lane</a:t>
            </a:r>
          </a:p>
          <a:p>
            <a:r>
              <a:rPr lang="en-US" dirty="0"/>
              <a:t>Charlie Grymes</a:t>
            </a:r>
          </a:p>
          <a:p>
            <a:r>
              <a:rPr lang="en-US" dirty="0"/>
              <a:t>February 13, 2025</a:t>
            </a:r>
          </a:p>
        </p:txBody>
      </p:sp>
    </p:spTree>
    <p:extLst>
      <p:ext uri="{BB962C8B-B14F-4D97-AF65-F5344CB8AC3E}">
        <p14:creationId xmlns:p14="http://schemas.microsoft.com/office/powerpoint/2010/main" val="1211182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6447-DA55-0FA8-F790-60F1ABF7E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Minister – full or part-time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6D6449-A2E5-B65E-5688-DEC061DF60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70" y="952500"/>
            <a:ext cx="6900705" cy="40881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52AA3EE-C5F4-C54F-0219-74E8EFA30892}"/>
              </a:ext>
            </a:extLst>
          </p:cNvPr>
          <p:cNvSpPr txBox="1"/>
          <p:nvPr/>
        </p:nvSpPr>
        <p:spPr>
          <a:xfrm>
            <a:off x="7173978" y="1063556"/>
            <a:ext cx="467250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30 comments</a:t>
            </a:r>
          </a:p>
          <a:p>
            <a:r>
              <a:rPr lang="en-US" dirty="0"/>
              <a:t>Comments were a mix of balancing responsibilities with a work week and BRUU’s budget (part time vs full time)</a:t>
            </a:r>
          </a:p>
          <a:p>
            <a:r>
              <a:rPr lang="en-US" dirty="0"/>
              <a:t>There were comments about ensuring alignment of expectations between any minister and the congregation</a:t>
            </a:r>
          </a:p>
          <a:p>
            <a:r>
              <a:rPr lang="en-US" dirty="0"/>
              <a:t>There were recommendations for contract ministers with a path to hire, part-time ministers with associated scaled responsibilities, full-time new (young) minister to grow with BRUU</a:t>
            </a:r>
          </a:p>
          <a:p>
            <a:r>
              <a:rPr lang="en-US" dirty="0"/>
              <a:t>There were comments on ministerial </a:t>
            </a:r>
            <a:r>
              <a:rPr lang="en-US" dirty="0" err="1"/>
              <a:t>accountablity</a:t>
            </a:r>
            <a:r>
              <a:rPr lang="en-US" dirty="0"/>
              <a:t>, compensation, and prioritizing what BRUU wants (expectations)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A8E3FA-A994-1198-E40E-FF8A942827B9}"/>
              </a:ext>
            </a:extLst>
          </p:cNvPr>
          <p:cNvSpPr txBox="1"/>
          <p:nvPr/>
        </p:nvSpPr>
        <p:spPr>
          <a:xfrm>
            <a:off x="655530" y="5993168"/>
            <a:ext cx="1059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There was resignation that a part-time minister is most practical but a desire for a full-time</a:t>
            </a:r>
          </a:p>
        </p:txBody>
      </p:sp>
    </p:spTree>
    <p:extLst>
      <p:ext uri="{BB962C8B-B14F-4D97-AF65-F5344CB8AC3E}">
        <p14:creationId xmlns:p14="http://schemas.microsoft.com/office/powerpoint/2010/main" val="357426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1B58E-92EA-E2F1-F252-AEDBFECC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What else should we know? (42 comments)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BD8B84-2DAF-8358-D388-5001F8579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186" y="815289"/>
            <a:ext cx="8316486" cy="15432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FC7997-244E-728B-5157-0E254EBB1CB9}"/>
              </a:ext>
            </a:extLst>
          </p:cNvPr>
          <p:cNvSpPr txBox="1"/>
          <p:nvPr/>
        </p:nvSpPr>
        <p:spPr>
          <a:xfrm>
            <a:off x="950160" y="2358554"/>
            <a:ext cx="1069319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Need to keep young people engaged, providing leadership opportunities and connection to BRUU through the transition from youth to adult</a:t>
            </a:r>
          </a:p>
          <a:p>
            <a:pPr marL="342900" indent="-342900">
              <a:buAutoNum type="arabicPeriod"/>
            </a:pPr>
            <a:r>
              <a:rPr lang="en-US" dirty="0"/>
              <a:t>Engage with young leaders to identify innovative strategies to grow membership</a:t>
            </a:r>
          </a:p>
          <a:p>
            <a:pPr marL="342900" indent="-342900">
              <a:buAutoNum type="arabicPeriod"/>
            </a:pPr>
            <a:r>
              <a:rPr lang="en-US" dirty="0"/>
              <a:t>Hire a part-time contract minister with empathy, recognize professional staff, prevent volunteer burnout</a:t>
            </a:r>
          </a:p>
          <a:p>
            <a:pPr marL="342900" indent="-342900">
              <a:buAutoNum type="arabicPeriod"/>
            </a:pPr>
            <a:r>
              <a:rPr lang="en-US" dirty="0"/>
              <a:t>Professional office management support (see earlier comments)</a:t>
            </a:r>
          </a:p>
          <a:p>
            <a:pPr marL="342900" indent="-342900">
              <a:buAutoNum type="arabicPeriod"/>
            </a:pPr>
            <a:r>
              <a:rPr lang="en-US" dirty="0"/>
              <a:t>Addition of a bookkeeper would simplify operations</a:t>
            </a:r>
          </a:p>
          <a:p>
            <a:pPr marL="342900" indent="-342900">
              <a:buAutoNum type="arabicPeriod"/>
            </a:pPr>
            <a:r>
              <a:rPr lang="en-US" dirty="0"/>
              <a:t>Grateful and appreciative of David, Kristen, Taylor and George – recognize them!</a:t>
            </a:r>
          </a:p>
          <a:p>
            <a:pPr marL="342900" indent="-342900">
              <a:buAutoNum type="arabicPeriod"/>
            </a:pPr>
            <a:r>
              <a:rPr lang="en-US" dirty="0"/>
              <a:t>Continue open and transparent communications</a:t>
            </a:r>
          </a:p>
          <a:p>
            <a:pPr marL="342900" indent="-342900">
              <a:buAutoNum type="arabicPeriod"/>
            </a:pPr>
            <a:r>
              <a:rPr lang="en-US" dirty="0"/>
              <a:t>BRUU has brought in multiple consultants – follow their advice </a:t>
            </a:r>
          </a:p>
          <a:p>
            <a:pPr marL="342900" indent="-342900">
              <a:buAutoNum type="arabicPeriod"/>
            </a:pPr>
            <a:r>
              <a:rPr lang="en-US" dirty="0"/>
              <a:t>Make the music director full time</a:t>
            </a:r>
          </a:p>
          <a:p>
            <a:pPr marL="342900" indent="-342900">
              <a:buAutoNum type="arabicPeriod"/>
            </a:pPr>
            <a:r>
              <a:rPr lang="en-US" dirty="0"/>
              <a:t>Hire someone – we need a minister</a:t>
            </a:r>
          </a:p>
          <a:p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0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19EF880-5B90-FC2F-15FC-D62FEB3D31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13" y="1127394"/>
            <a:ext cx="5751968" cy="49172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B13E9E7-E4AF-4E21-3A9E-C1FB747824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0981" y="1118341"/>
            <a:ext cx="6067641" cy="4472412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CC387822-63FB-2B78-F4C2-4CF29EC4B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181" y="365125"/>
            <a:ext cx="10515600" cy="826546"/>
          </a:xfrm>
        </p:spPr>
        <p:txBody>
          <a:bodyPr>
            <a:normAutofit/>
          </a:bodyPr>
          <a:lstStyle/>
          <a:p>
            <a:r>
              <a:rPr lang="en-US" sz="3200" dirty="0"/>
              <a:t>Demographic data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F7D6FE-0A0F-742B-3D0F-336BC245BEF1}"/>
              </a:ext>
            </a:extLst>
          </p:cNvPr>
          <p:cNvSpPr txBox="1"/>
          <p:nvPr/>
        </p:nvSpPr>
        <p:spPr>
          <a:xfrm>
            <a:off x="643181" y="5859726"/>
            <a:ext cx="10594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Survey conducted via SurveyMonkey and hard copy; advertised in </a:t>
            </a:r>
            <a:r>
              <a:rPr lang="en-US" sz="1600" dirty="0" err="1"/>
              <a:t>RoundUp</a:t>
            </a:r>
            <a:r>
              <a:rPr lang="en-US" sz="1600" dirty="0"/>
              <a:t>, </a:t>
            </a:r>
            <a:r>
              <a:rPr lang="en-US" sz="1600" dirty="0" err="1"/>
              <a:t>OoS</a:t>
            </a:r>
            <a:r>
              <a:rPr lang="en-US" sz="1600" dirty="0"/>
              <a:t>, Charlie at Coffee Hour</a:t>
            </a:r>
          </a:p>
          <a:p>
            <a:pPr algn="ctr"/>
            <a:r>
              <a:rPr lang="en-US" sz="1600" dirty="0"/>
              <a:t>Questions were not mandatory; respondents could choose to skip a question</a:t>
            </a:r>
          </a:p>
        </p:txBody>
      </p:sp>
    </p:spTree>
    <p:extLst>
      <p:ext uri="{BB962C8B-B14F-4D97-AF65-F5344CB8AC3E}">
        <p14:creationId xmlns:p14="http://schemas.microsoft.com/office/powerpoint/2010/main" val="22726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D208B-546A-6545-8C64-6B8DC99CA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Themes – Gap analysis – common themes (60 comments)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6309C6-F6D2-E673-E120-F39C14E09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56" y="1296215"/>
            <a:ext cx="7301033" cy="13813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B121E3-8E8F-84E3-BC4F-F5B5935A5308}"/>
              </a:ext>
            </a:extLst>
          </p:cNvPr>
          <p:cNvSpPr txBox="1"/>
          <p:nvPr/>
        </p:nvSpPr>
        <p:spPr>
          <a:xfrm>
            <a:off x="838200" y="2677533"/>
            <a:ext cx="107390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Greater spiritual nourishment in services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Officiant for life’s milestones (weddings, funerals, illness)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consistent public facing representative to the community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Trained personnel for pastoral care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Relief for the Worship Committee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More coherence across the services, aligned to our vision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religious navigator for spiritual nourishment, social justice work, and increased ties to UU as a religion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1DB61-7771-C522-3A00-130A8E2EFA7C}"/>
              </a:ext>
            </a:extLst>
          </p:cNvPr>
          <p:cNvSpPr txBox="1"/>
          <p:nvPr/>
        </p:nvSpPr>
        <p:spPr>
          <a:xfrm>
            <a:off x="638856" y="5788564"/>
            <a:ext cx="1059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There was great appreciation expressed for the Worship Committee and also fear for member burn out</a:t>
            </a:r>
          </a:p>
        </p:txBody>
      </p:sp>
    </p:spTree>
    <p:extLst>
      <p:ext uri="{BB962C8B-B14F-4D97-AF65-F5344CB8AC3E}">
        <p14:creationId xmlns:p14="http://schemas.microsoft.com/office/powerpoint/2010/main" val="121092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45D5-F311-5C59-8C77-23123ABD6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947" y="-31012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Sermon feedback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0A4F1A-6DF4-E712-15E7-F390518DED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4" y="517621"/>
            <a:ext cx="6729748" cy="5521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029EF5-6E07-D902-33B8-2597DF4B4E59}"/>
              </a:ext>
            </a:extLst>
          </p:cNvPr>
          <p:cNvSpPr txBox="1"/>
          <p:nvPr/>
        </p:nvSpPr>
        <p:spPr>
          <a:xfrm>
            <a:off x="6691968" y="763512"/>
            <a:ext cx="550003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46 comments</a:t>
            </a:r>
          </a:p>
          <a:p>
            <a:r>
              <a:rPr lang="en-US" dirty="0"/>
              <a:t>All 4 options had champions; most preferred a </a:t>
            </a:r>
          </a:p>
          <a:p>
            <a:r>
              <a:rPr lang="en-US" dirty="0"/>
              <a:t>part-time minister supplemented by outside speakers</a:t>
            </a:r>
          </a:p>
          <a:p>
            <a:r>
              <a:rPr lang="en-US" dirty="0"/>
              <a:t>and lay leaders</a:t>
            </a:r>
          </a:p>
          <a:p>
            <a:r>
              <a:rPr lang="en-US" dirty="0"/>
              <a:t>There were some respondents who said that </a:t>
            </a:r>
          </a:p>
          <a:p>
            <a:r>
              <a:rPr lang="en-US" dirty="0"/>
              <a:t>a professionally trained minister would provide </a:t>
            </a:r>
          </a:p>
          <a:p>
            <a:r>
              <a:rPr lang="en-US" dirty="0"/>
              <a:t>continuity between services, single focus of UU</a:t>
            </a:r>
          </a:p>
          <a:p>
            <a:r>
              <a:rPr lang="en-US" dirty="0"/>
              <a:t>spirituality</a:t>
            </a:r>
          </a:p>
          <a:p>
            <a:r>
              <a:rPr lang="en-US" dirty="0"/>
              <a:t>Empathy, compassion, and thought-provoking</a:t>
            </a:r>
          </a:p>
          <a:p>
            <a:r>
              <a:rPr lang="en-US" dirty="0"/>
              <a:t>speaker skills were aspects of sermons</a:t>
            </a:r>
          </a:p>
          <a:p>
            <a:r>
              <a:rPr lang="en-US" dirty="0"/>
              <a:t>deemed important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165DA-0D65-0445-4EED-EC2DA6D0FF8A}"/>
              </a:ext>
            </a:extLst>
          </p:cNvPr>
          <p:cNvSpPr txBox="1"/>
          <p:nvPr/>
        </p:nvSpPr>
        <p:spPr>
          <a:xfrm>
            <a:off x="673637" y="6069579"/>
            <a:ext cx="10594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There was great appreciation for the lay leaders and Worship Committee for the sermons delivered since May</a:t>
            </a:r>
          </a:p>
        </p:txBody>
      </p:sp>
    </p:spTree>
    <p:extLst>
      <p:ext uri="{BB962C8B-B14F-4D97-AF65-F5344CB8AC3E}">
        <p14:creationId xmlns:p14="http://schemas.microsoft.com/office/powerpoint/2010/main" val="326801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EE181-D50A-AB38-FB40-D3AFA7A2C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Pastoral care – counseling/referrals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BC8041-B149-26CB-8B20-3393E37E1A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78" y="1325563"/>
            <a:ext cx="6966663" cy="48851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F07A34-0875-8446-2776-62040B29828B}"/>
              </a:ext>
            </a:extLst>
          </p:cNvPr>
          <p:cNvSpPr txBox="1"/>
          <p:nvPr/>
        </p:nvSpPr>
        <p:spPr>
          <a:xfrm>
            <a:off x="7351415" y="1575303"/>
            <a:ext cx="46725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22 comments</a:t>
            </a:r>
          </a:p>
          <a:p>
            <a:r>
              <a:rPr lang="en-US" dirty="0"/>
              <a:t>Respondents were fairly evenly split; there was emphasis that a minister or trained professional on BRUU’s staff  have skills in active and empathetic listening</a:t>
            </a:r>
          </a:p>
          <a:p>
            <a:r>
              <a:rPr lang="en-US" dirty="0"/>
              <a:t>Another series of comments focused on wanting to be able to discuss theology, ethics, moral questions</a:t>
            </a:r>
          </a:p>
          <a:p>
            <a:r>
              <a:rPr lang="en-US" dirty="0"/>
              <a:t>There were several comments though that this was not an aspect of ministry that was required by the respondent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570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F334-2E08-C28D-F8E7-6D8E56BC2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Pastoral care - support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F1EF6B-3499-C83B-082E-83FD19FAE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262" y="1325563"/>
            <a:ext cx="6702981" cy="50752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D7E4A1E-2AE8-B53D-5DBA-D6BF889D295F}"/>
              </a:ext>
            </a:extLst>
          </p:cNvPr>
          <p:cNvSpPr txBox="1"/>
          <p:nvPr/>
        </p:nvSpPr>
        <p:spPr>
          <a:xfrm>
            <a:off x="7314230" y="1439501"/>
            <a:ext cx="46725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24 comments</a:t>
            </a:r>
          </a:p>
          <a:p>
            <a:r>
              <a:rPr lang="en-US" dirty="0"/>
              <a:t>Respondents were fairly evenly split; there was emphasis that a minister or trained professional on BRUU’s staff  have skills in active and empathetic listening</a:t>
            </a:r>
          </a:p>
          <a:p>
            <a:r>
              <a:rPr lang="en-US" dirty="0"/>
              <a:t>There were comments appreciative of pastoral care team for illness/cards but a gap in life events (deaths, serious illness) </a:t>
            </a:r>
          </a:p>
          <a:p>
            <a:r>
              <a:rPr lang="en-US" dirty="0"/>
              <a:t>There was a theme that any minister needs to have a strong pastoral care foundation and BRUU should look for that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0433E-DDA4-347C-9C2E-845094D1A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Minister’s role in BRUU administration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466603-6665-266F-B51A-AA97F691CA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14" y="995882"/>
            <a:ext cx="6330732" cy="55482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C81E3BE-82FC-7B8D-6D2F-B70CB985375D}"/>
              </a:ext>
            </a:extLst>
          </p:cNvPr>
          <p:cNvSpPr txBox="1"/>
          <p:nvPr/>
        </p:nvSpPr>
        <p:spPr>
          <a:xfrm>
            <a:off x="7173978" y="1086416"/>
            <a:ext cx="46725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35 comments</a:t>
            </a:r>
          </a:p>
          <a:p>
            <a:r>
              <a:rPr lang="en-US" dirty="0"/>
              <a:t>There were comments that emphatically stated that the minister should focus on sermons, pastoral care and not be over the Board</a:t>
            </a:r>
          </a:p>
          <a:p>
            <a:r>
              <a:rPr lang="en-US" dirty="0"/>
              <a:t>There was support for an operations/office manager or someone on the Board who understands business management</a:t>
            </a:r>
          </a:p>
          <a:p>
            <a:r>
              <a:rPr lang="en-US" dirty="0"/>
              <a:t>The idea of the Board leading staff had supporters but concern about burn out, too big a responsibility were comments of caution (recruitment of new Board members could be become harder)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09C95-2CFE-FA46-A163-A5285E801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414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Minister’s role in community outreach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ABD4F6-B9A8-BA0F-3604-94F9976571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14" y="1086417"/>
            <a:ext cx="6434489" cy="41431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613AA7-1C14-5EB2-F999-3ADDD906EF18}"/>
              </a:ext>
            </a:extLst>
          </p:cNvPr>
          <p:cNvSpPr txBox="1"/>
          <p:nvPr/>
        </p:nvSpPr>
        <p:spPr>
          <a:xfrm>
            <a:off x="7173978" y="1086416"/>
            <a:ext cx="46725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22 comments</a:t>
            </a:r>
          </a:p>
          <a:p>
            <a:r>
              <a:rPr lang="en-US" dirty="0"/>
              <a:t>The dominant comments stated that a minister is best-suited to networking, social justice interactions (other clergy), and being the public face of BRUU</a:t>
            </a:r>
          </a:p>
          <a:p>
            <a:r>
              <a:rPr lang="en-US" dirty="0"/>
              <a:t>There was support for the committee leads, BRUU members being the face of BRUU through deeds and engagement</a:t>
            </a:r>
          </a:p>
          <a:p>
            <a:r>
              <a:rPr lang="en-US" dirty="0"/>
              <a:t>Note:  Minister was the role; status as part-time was seen as acceptable</a:t>
            </a:r>
          </a:p>
        </p:txBody>
      </p:sp>
    </p:spTree>
    <p:extLst>
      <p:ext uri="{BB962C8B-B14F-4D97-AF65-F5344CB8AC3E}">
        <p14:creationId xmlns:p14="http://schemas.microsoft.com/office/powerpoint/2010/main" val="339101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2E758-F0A8-467C-694A-8DB7B32E1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Minister’s role in attracting new members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B39F8B-3C26-40DF-0421-6A233C596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540" y="912136"/>
            <a:ext cx="6769756" cy="50337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3EDE64-60D1-C4F7-2074-37D67EC39B3F}"/>
              </a:ext>
            </a:extLst>
          </p:cNvPr>
          <p:cNvSpPr txBox="1"/>
          <p:nvPr/>
        </p:nvSpPr>
        <p:spPr>
          <a:xfrm>
            <a:off x="7173978" y="1063556"/>
            <a:ext cx="46725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Themes</a:t>
            </a:r>
          </a:p>
          <a:p>
            <a:r>
              <a:rPr lang="en-US" dirty="0"/>
              <a:t>There were 22 comments</a:t>
            </a:r>
          </a:p>
          <a:p>
            <a:r>
              <a:rPr lang="en-US" dirty="0"/>
              <a:t>The majority of the comments focused on being uncertain whether a professional minister would attract new members</a:t>
            </a:r>
          </a:p>
        </p:txBody>
      </p:sp>
    </p:spTree>
    <p:extLst>
      <p:ext uri="{BB962C8B-B14F-4D97-AF65-F5344CB8AC3E}">
        <p14:creationId xmlns:p14="http://schemas.microsoft.com/office/powerpoint/2010/main" val="14444467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Raytheon Company - Approved for Public Disclosure&#10;This document does not contain technology or technical data controlled under either the U.S. International Traffic in Arms Regulations or the U.S. Export Administration Regulations."/>
  <p:tag name="BJHEADERFOOTERTEXTMARKING" val="Raytheon Company - Approved for Public Disclosure&#10;This document does not contain technology or technical data controlled under either the U.S. International Traffic in Arms Regulations or the U.S. Export Administration Regulations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i="http://www.w3.org/2001/XMLSchema-instance" xmlns:xsd="http://www.w3.org/2001/XMLSchema" xmlns="http://www.boldonjames.com/2016/02/Classifier/internal/wrappedLabelHistory">
  <Value>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ZGU1M2FjMS1iZjVmLTRhYWUtOWNmMS0wNzUwOWUyM2E0YjAiIG9yaWdpbj0idXNlclNlbGVjdGVkIj48ZWxlbWVudCB1aWQ9ImRlY2VjYmQ2LWRhM2ItNDZmZS04ZjAwLWY5ZDlkZWVhMmVlMSIgdmFsdWU9IiIgeG1sbnM9Imh0dHA6Ly93d3cuYm9sZG9uamFtZXMuY29tLzIwMDgvMDEvc2llL2ludGVybmFsL2xhYmVsIiAvPjxlbGVtZW50IHVpZD0iYmJhOTRjNjUtYWMzZC00ZjM0LWIyZTEtOGRlMTFlZjZmMDFjIiB2YWx1ZT0iIiB4bWxucz0iaHR0cDovL3d3dy5ib2xkb25qYW1lcy5jb20vMjAwOC8wMS9zaWUvaW50ZXJuYWwvbGFiZWwiIC8+PGVsZW1lbnQgdWlkPSJhMDZkYTRkYS1hMjYzLTQxMzYtYjRmZC1mMjhhMTdkMzAxODgiIHZhbHVlPSIiIHhtbG5zPSJodHRwOi8vd3d3LmJvbGRvbmphbWVzLmNvbS8yMDA4LzAxL3NpZS9pbnRlcm5hbC9sYWJlbCIgLz48ZWxlbWVudCB1aWQ9ImJjMmI3YzAxLTZkYjEtNGU3ZC04OGQxLWZjNjE2NzRmODZmZCIgdmFsdWU9IiIgeG1sbnM9Imh0dHA6Ly93d3cuYm9sZG9uamFtZXMuY29tLzIwMDgvMDEvc2llL2ludGVybmFsL2xhYmVsIiAvPjxlbGVtZW50IHVpZD0iOTJlOTkzYTMtYWYzMi00YWZiLWFhMTktM2E0OWNkYjgyYzdhIiB2YWx1ZT0iIiB4bWxucz0iaHR0cDovL3d3dy5ib2xkb25qYW1lcy5jb20vMjAwOC8wMS9zaWUvaW50ZXJuYWwvbGFiZWwiIC8+PC9zaXNsPjxVc2VyTmFtZT5BRFhVXEUyMTAwMjQxMzwvVXNlck5hbWU+PERhdGVUaW1lPjIvMTAvMjAyNSAxMDoyMToyNyBQTTwvRGF0ZVRpbWU+PExhYmVsU3RyaW5nPkV4cG9ydCBDb250cm9sIENvdW50cnk6IFVTICB8IFVucmVzdHJpY3RlZCBDb250ZW50IHwgVXNlIFByZWV4aXN0aW5nIE1hcmtpbmcgKG5vdCBhcHBsaWVkIGJ5IHRoaXMgdG9vbCkgfCBPdGhlciBJbmZvcm1hdGlvbiAoTm90IFJlcXVpcmluZyBhbiBFeHBvcnQgQ29udHJvbCBNYXJraW5nKSB8IE5vIHZpc3VhbCBtYXJraW5nIGFwcGxpZWQgYnkgdGhlIHRvb2w8L0xhYmVsU3RyaW5nPjwvaXRlbT48aXRlbT48c2lzbCBzaXNsVmVyc2lvbj0iMCIgcG9saWN5PSJjZGU1M2FjMS1iZjVmLTRhYWUtOWNmMS0wNzUwOWUyM2E0YjAiIG9yaWdpbj0idXNlclNlbGVjdGVkIj48ZWxlbWVudCB1aWQ9ImRlY2VjYmQ2LWRhM2ItNDZmZS04ZjAwLWY5ZDlkZWVhMmVlMSIgdmFsdWU9IiIgeG1sbnM9Imh0dHA6Ly93d3cuYm9sZG9uamFtZXMuY29tLzIwMDgvMDEvc2llL2ludGVybmFsL2xhYmVsIiAvPjxlbGVtZW50IHVpZD0iYmJhOTRjNjUtYWMzZC00ZjM0LWIyZTEtOGRlMTFlZjZmMDFjIiB2YWx1ZT0iIiB4bWxucz0iaHR0cDovL3d3dy5ib2xkb25qYW1lcy5jb20vMjAwOC8wMS9zaWUvaW50ZXJuYWwvbGFiZWwiIC8+PGVsZW1lbnQgdWlkPSI1YTdjMWQzYy03MmNlLTQzNmYtOGUwZi01YTEzYjgyN2UyMGUiIHZhbHVlPSIiIHhtbG5zPSJodHRwOi8vd3d3LmJvbGRvbmphbWVzLmNvbS8yMDA4LzAxL3NpZS9pbnRlcm5hbC9sYWJlbCIgLz48ZWxlbWVudCB1aWQ9ImJjMmI3YzAxLTZkYjEtNGU3ZC04OGQxLWZjNjE2NzRmODZmZCIgdmFsdWU9IiIgeG1sbnM9Imh0dHA6Ly93d3cuYm9sZG9uamFtZXMuY29tLzIwMDgvMDEvc2llL2ludGVybmFsL2xhYmVsIiAvPjxlbGVtZW50IHVpZD0iOTJlOTkzYTMtYWYzMi00YWZiLWFhMTktM2E0OWNkYjgyYzdhIiB2YWx1ZT0iIiB4bWxucz0iaHR0cDovL3d3dy5ib2xkb25qYW1lcy5jb20vMjAwOC8wMS9zaWUvaW50ZXJuYWwvbGFiZWwiIC8+PC9zaXNsPjxVc2VyTmFtZT5BRFhVXEUyMTAwMjQxMzwvVXNlck5hbWU+PERhdGVUaW1lPjIvMTEvMjAyNSAxMjo1OToxMyBBTTwvRGF0ZVRpbWU+PExhYmVsU3RyaW5nPkV4cG9ydCBDb250cm9sIENvdW50cnk6IFVTICB8IFVucmVzdHJpY3RlZCBDb250ZW50IHwgUmF5dGhlb24gQ29tcGFueSB8IE90aGVyIEluZm9ybWF0aW9uIChOb3QgUmVxdWlyaW5nIGFuIEV4cG9ydCBDb250cm9sIE1hcmtpbmcpIHwgTm8gdmlzdWFsIG1hcmtpbmcgYXBwbGllZCBieSB0aGUgdG9vbDwvTGFiZWxTdHJpbmc+PC9pdGVtPjxpdGVtPjxzaXNsIHNpc2xWZXJzaW9uPSIwIiBwb2xpY3k9ImNkZTUzYWMxLWJmNWYtNGFhZS05Y2YxLTA3NTA5ZTIzYTRiMCIgb3JpZ2luPSJ1c2VyU2VsZWN0ZWQiPjxlbGVtZW50IHVpZD0iMGVlNDMxNmUtZjZkZS00YjM2LTkxMzMtMzY5YjI5NTUwMmFhIiB2YWx1ZT0iIiB4bWxucz0iaHR0cDovL3d3dy5ib2xkb25qYW1lcy5jb20vMjAwOC8wMS9zaWUvaW50ZXJuYWwvbGFiZWwiIC8+PGVsZW1lbnQgdWlkPSJiYmE5NGM2NS1hYzNkLTRmMzQtYjJlMS04ZGUxMWVmNmYwMWMiIHZhbHVlPSIiIHhtbG5zPSJodHRwOi8vd3d3LmJvbGRvbmphbWVzLmNvbS8yMDA4LzAxL3NpZS9pbnRlcm5hbC9sYWJlbCIgLz48ZWxlbWVudCB1aWQ9IjVhN2MxZDNjLTcyY2UtNDM2Zi04ZTBmLTVhMTNiODI3ZTIwZSIgdmFsdWU9IiIgeG1sbnM9Imh0dHA6Ly93d3cuYm9sZG9uamFtZXMuY29tLzIwMDgvMDEvc2llL2ludGVybmFsL2xhYmVsIiAvPjxlbGVtZW50IHVpZD0iYmMyYjdjMDEtNmRiMS00ZTdkLTg4ZDEtZmM2MTY3NGY4NmZkIiB2YWx1ZT0iIiB4bWxucz0iaHR0cDovL3d3dy5ib2xkb25qYW1lcy5jb20vMjAwOC8wMS9zaWUvaW50ZXJuYWwvbGFiZWwiIC8+PGVsZW1lbnQgdWlkPSJjMjA2ZDVmYS1hZWUxLTRmNjQtODlkOS1mODFlNGQ3YjNhY2MiIHZhbHVlPSIiIHhtbG5zPSJodHRwOi8vd3d3LmJvbGRvbmphbWVzLmNvbS8yMDA4LzAxL3NpZS9pbnRlcm5hbC9sYWJlbCIgLz48L3Npc2w+PFVzZXJOYW1lPkFEWFVcRTIxMDAyNDEzPC9Vc2VyTmFtZT48RGF0ZVRpbWU+Mi8xMS8yMDI1IDE6MzI6MTQgQU08L0RhdGVUaW1lPjxMYWJlbFN0cmluZz5FeHBvcnQgQ29udHJvbCBDb3VudHJ5OiBVUyAgfCBBcHByb3ZlZCBmb3IgUHVibGljIERpc2Nsb3N1cmUgfCBSYXl0aGVvbiBDb21wYW55IHwgT3RoZXIgSW5mb3JtYXRpb24gKE5vdCBSZXF1aXJpbmcgYW4gRXhwb3J0IENvbnRyb2wgTWFya2luZykgfCBQZXIgUlRYIFBvbGljeSAoUEktT0dDLUdUQy01MDA0KTwvTGFiZWxTdHJpbmc+PC9pdGVtPjwvbGFiZWxIaXN0b3J5Pg==</Value>
</WrappedLabelHistory>
</file>

<file path=customXml/item2.xml><?xml version="1.0" encoding="utf-8"?>
<sisl xmlns:xsi="http://www.w3.org/2001/XMLSchema-instance" xmlns:xsd="http://www.w3.org/2001/XMLSchema" xmlns="http://www.boldonjames.com/2008/01/sie/internal/label" sislVersion="0" policy="cde53ac1-bf5f-4aae-9cf1-07509e23a4b0" origin="userSelected">
  <element uid="0ee4316e-f6de-4b36-9133-369b295502aa" value=""/>
  <element uid="bba94c65-ac3d-4f34-b2e1-8de11ef6f01c" value=""/>
  <element uid="5a7c1d3c-72ce-436f-8e0f-5a13b827e20e" value=""/>
  <element uid="bc2b7c01-6db1-4e7d-88d1-fc61674f86fd" value=""/>
  <element uid="c206d5fa-aee1-4f64-89d9-f81e4d7b3acc" value=""/>
</sisl>
</file>

<file path=customXml/itemProps1.xml><?xml version="1.0" encoding="utf-8"?>
<ds:datastoreItem xmlns:ds="http://schemas.openxmlformats.org/officeDocument/2006/customXml" ds:itemID="{8BEF8753-58E2-42BC-A9FE-C51C18352BD4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4B90FA7-5022-4BCB-8130-7454E406808C}">
  <ds:schemaRefs>
    <ds:schemaRef ds:uri="http://www.w3.org/2001/XMLSchema"/>
    <ds:schemaRef ds:uri="http://www.boldonjames.com/2008/01/sie/internal/label"/>
  </ds:schemaRefs>
</ds:datastoreItem>
</file>

<file path=docMetadata/LabelInfo.xml><?xml version="1.0" encoding="utf-8"?>
<clbl:labelList xmlns:clbl="http://schemas.microsoft.com/office/2020/mipLabelMetadata">
  <clbl:label id="{4447dd6a-a4a1-440b-a6a3-9124ef1ee017}" enabled="1" method="Privileged" siteId="{7a18110d-ef9b-4274-acef-e62ab0fe28e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1222</Words>
  <Application>Microsoft Office PowerPoint</Application>
  <PresentationFormat>Widescreen</PresentationFormat>
  <Paragraphs>99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BRUU Congregational Survey: A Minister Profile</vt:lpstr>
      <vt:lpstr>Demographic data</vt:lpstr>
      <vt:lpstr>Themes – Gap analysis – common themes (60 comments)</vt:lpstr>
      <vt:lpstr>Sermon feedback </vt:lpstr>
      <vt:lpstr>Pastoral care – counseling/referrals</vt:lpstr>
      <vt:lpstr>Pastoral care - support</vt:lpstr>
      <vt:lpstr>Minister’s role in BRUU administration</vt:lpstr>
      <vt:lpstr>Minister’s role in community outreach</vt:lpstr>
      <vt:lpstr>Minister’s role in attracting new members</vt:lpstr>
      <vt:lpstr>Minister – full or part-time</vt:lpstr>
      <vt:lpstr>What else should we know? (42 comments)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rtnipcontrolcode:public|rtnipcontrolcodevm:rpogc035|rtnexportcontrolcountry:usa|rtnexportcontrolcode:otherinfo|rtnexportcontrolcodevm:piogcgtc5004</dc:subject>
  <dc:creator>Lane, Dianne M (USA)</dc:creator>
  <cp:lastModifiedBy>Art Muirhead</cp:lastModifiedBy>
  <cp:revision>23</cp:revision>
  <dcterms:created xsi:type="dcterms:W3CDTF">2025-02-10T21:52:02Z</dcterms:created>
  <dcterms:modified xsi:type="dcterms:W3CDTF">2025-03-07T00:25:33Z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4e17b3cc-4db4-42fe-9955-d408ac2ce1af</vt:lpwstr>
  </property>
  <property fmtid="{D5CDD505-2E9C-101B-9397-08002B2CF9AE}" pid="3" name="bjClsUserRVM">
    <vt:lpwstr>[]</vt:lpwstr>
  </property>
  <property fmtid="{D5CDD505-2E9C-101B-9397-08002B2CF9AE}" pid="4" name="bjSaver">
    <vt:lpwstr>B/M4fr3u5uBneMA5P4McVvBSaJYFQ3xV</vt:lpwstr>
  </property>
  <property fmtid="{D5CDD505-2E9C-101B-9397-08002B2CF9AE}" pid="5" name="bjDocumentSecurityLabel">
    <vt:lpwstr>Export Control Country: US  | Approved for Public Disclosure | Raytheon Company | Other Information (Not Requiring an Export Control Marking) | Per RTX Policy (PI-OGC-GTC-5004)</vt:lpwstr>
  </property>
  <property fmtid="{D5CDD505-2E9C-101B-9397-08002B2CF9AE}" pid="6" name="bjSlideMasterFooterText">
    <vt:lpwstr>Raytheon Company - Approved for Public Disclosure
This document does not contain technology or technical data controlled under either the U.S. International Traffic in Arms Regulations or the U.S. Export Administration Regulations.</vt:lpwstr>
  </property>
  <property fmtid="{D5CDD505-2E9C-101B-9397-08002B2CF9AE}" pid="7" name="bjLabelHistoryID">
    <vt:lpwstr>{8BEF8753-58E2-42BC-A9FE-C51C18352BD4}</vt:lpwstr>
  </property>
  <property fmtid="{D5CDD505-2E9C-101B-9397-08002B2CF9AE}" pid="8" name="rtnipcontrolcode">
    <vt:lpwstr>public</vt:lpwstr>
  </property>
  <property fmtid="{D5CDD505-2E9C-101B-9397-08002B2CF9AE}" pid="9" name="rtnipcontrolcodevm">
    <vt:lpwstr>rpogc035</vt:lpwstr>
  </property>
  <property fmtid="{D5CDD505-2E9C-101B-9397-08002B2CF9AE}" pid="10" name="rtnexportcontrolcountry">
    <vt:lpwstr>usa</vt:lpwstr>
  </property>
  <property fmtid="{D5CDD505-2E9C-101B-9397-08002B2CF9AE}" pid="11" name="rtnexportcontrolcode">
    <vt:lpwstr>otherinfo</vt:lpwstr>
  </property>
  <property fmtid="{D5CDD505-2E9C-101B-9397-08002B2CF9AE}" pid="12" name="rtnexportcontrolcodevm">
    <vt:lpwstr>piogcgtc5004</vt:lpwstr>
  </property>
  <property fmtid="{D5CDD505-2E9C-101B-9397-08002B2CF9AE}" pid="13" name="bjLabelRefreshRequired">
    <vt:lpwstr>FileClassifier</vt:lpwstr>
  </property>
  <property fmtid="{D5CDD505-2E9C-101B-9397-08002B2CF9AE}" pid="14" name="bjDocumentLabelXML">
    <vt:lpwstr>&lt;?xml version="1.0" encoding="us-ascii"?&gt;&lt;sisl xmlns:xsi="http://www.w3.org/2001/XMLSchema-instance" xmlns:xsd="http://www.w3.org/2001/XMLSchema" sislVersion="0" policy="cde53ac1-bf5f-4aae-9cf1-07509e23a4b0" origin="userSelected" xmlns="http://www.boldonj</vt:lpwstr>
  </property>
  <property fmtid="{D5CDD505-2E9C-101B-9397-08002B2CF9AE}" pid="15" name="bjDocumentLabelXML-0">
    <vt:lpwstr>ames.com/2008/01/sie/internal/label"&gt;&lt;element uid="0ee4316e-f6de-4b36-9133-369b295502aa" value="" /&gt;&lt;element uid="bba94c65-ac3d-4f34-b2e1-8de11ef6f01c" value="" /&gt;&lt;element uid="5a7c1d3c-72ce-436f-8e0f-5a13b827e20e" value="" /&gt;&lt;element uid="bc2b7c01-6db1-4</vt:lpwstr>
  </property>
  <property fmtid="{D5CDD505-2E9C-101B-9397-08002B2CF9AE}" pid="16" name="bjDocumentLabelXML-1">
    <vt:lpwstr>e7d-88d1-fc61674f86fd" value="" /&gt;&lt;element uid="c206d5fa-aee1-4f64-89d9-f81e4d7b3acc" value="" /&gt;&lt;/sisl&gt;</vt:lpwstr>
  </property>
</Properties>
</file>